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Economica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conomica-bold.fntdata"/><Relationship Id="rId25" Type="http://schemas.openxmlformats.org/officeDocument/2006/relationships/font" Target="fonts/Economica-regular.fntdata"/><Relationship Id="rId28" Type="http://schemas.openxmlformats.org/officeDocument/2006/relationships/font" Target="fonts/Economica-boldItalic.fntdata"/><Relationship Id="rId27" Type="http://schemas.openxmlformats.org/officeDocument/2006/relationships/font" Target="fonts/Economic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f5d2c33fc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f5d2c33fc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f5d2c33fc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f5d2c33fc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f5d2c33fc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f5d2c33fc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f6c01b5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f6c01b5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f5d2c33fc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f5d2c33fc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f5d2c33fc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f5d2c33fc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f5d2c33fc_0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f5d2c33fc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f5d2c33fc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f5d2c33fc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f5d2c33fc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f5d2c33fc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f5d2c33fc_0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f5d2c33fc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5d2c33f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5d2c33f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f5d2c33f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f5d2c33f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f5d2c33f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f5d2c33f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f5d2c33f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f5d2c33f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f5d2c33f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f5d2c33f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f5d2c33fc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f5d2c33fc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f62df95d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f62df95d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f5d2c33fc_0_1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f5d2c33fc_0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4A86E8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4A86E8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6000"/>
              <a:buNone/>
              <a:defRPr sz="16000">
                <a:solidFill>
                  <a:srgbClr val="4A86E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4A86E8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4A86E8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4200"/>
              <a:buNone/>
              <a:defRPr>
                <a:solidFill>
                  <a:srgbClr val="4A86E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Relationship Id="rId7" Type="http://schemas.openxmlformats.org/officeDocument/2006/relationships/image" Target="../media/image13.jpg"/><Relationship Id="rId8" Type="http://schemas.openxmlformats.org/officeDocument/2006/relationships/image" Target="../media/image2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6.jp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9871"/>
            <a:ext cx="9143999" cy="462375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>
            <p:ph type="ctrTitle"/>
          </p:nvPr>
        </p:nvSpPr>
        <p:spPr>
          <a:xfrm>
            <a:off x="1306275" y="2206250"/>
            <a:ext cx="65898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uma Internet mais Humana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044700" y="3878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Júlio L R Monteiro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Setembro,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Holochain pode ser usado Offine!</a:t>
            </a:r>
            <a:endParaRPr/>
          </a:p>
        </p:txBody>
      </p:sp>
      <p:sp>
        <p:nvSpPr>
          <p:cNvPr id="156" name="Google Shape;156;p22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Comprar água de coco na praia sem internet? </a:t>
            </a:r>
            <a:r>
              <a:rPr b="1" lang="en" sz="1800"/>
              <a:t>Não tem problema!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Basta trocar as sourcechains via bluetooth, por exemplo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Sincronização ocorre quando um dos dois voltar à rede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Bom para dispositivos IoT </a:t>
            </a:r>
            <a:endParaRPr sz="1800"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4527601" cy="303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Seguro</a:t>
            </a:r>
            <a:endParaRPr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311700" y="1225225"/>
            <a:ext cx="4260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Blockchain tradicional é muito difícil de testar os contratos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Holochain usa desenvolvimento orientado a testes (TDD)</a:t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850" y="1225225"/>
            <a:ext cx="4184726" cy="27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Pontes e Encruzilhadas</a:t>
            </a:r>
            <a:endParaRPr/>
          </a:p>
        </p:txBody>
      </p:sp>
      <p:sp>
        <p:nvSpPr>
          <p:cNvPr id="170" name="Google Shape;170;p24"/>
          <p:cNvSpPr txBox="1"/>
          <p:nvPr>
            <p:ph idx="2" type="body"/>
          </p:nvPr>
        </p:nvSpPr>
        <p:spPr>
          <a:xfrm>
            <a:off x="311700" y="3897125"/>
            <a:ext cx="42603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FORK</a:t>
            </a:r>
            <a:r>
              <a:rPr lang="en"/>
              <a:t> - Ocorre toda vez que o código da aplicação é alterado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 rotWithShape="1">
          <a:blip r:embed="rId3">
            <a:alphaModFix/>
          </a:blip>
          <a:srcRect b="0" l="3519" r="2389" t="0"/>
          <a:stretch/>
        </p:blipFill>
        <p:spPr>
          <a:xfrm>
            <a:off x="311700" y="1299625"/>
            <a:ext cx="4260301" cy="247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 rotWithShape="1">
          <a:blip r:embed="rId4">
            <a:alphaModFix/>
          </a:blip>
          <a:srcRect b="0" l="0" r="0" t="19685"/>
          <a:stretch/>
        </p:blipFill>
        <p:spPr>
          <a:xfrm>
            <a:off x="4680000" y="1306077"/>
            <a:ext cx="4110474" cy="247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>
            <p:ph idx="2" type="body"/>
          </p:nvPr>
        </p:nvSpPr>
        <p:spPr>
          <a:xfrm>
            <a:off x="4680000" y="3897125"/>
            <a:ext cx="411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BRIDGE</a:t>
            </a:r>
            <a:r>
              <a:rPr lang="en"/>
              <a:t> - Permite acessar versões antigas da mesma hApp, ou outras hApps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Ataques e segurança</a:t>
            </a:r>
            <a:endParaRPr/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Anonimidade - não implementa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Ataques ao Consenso (não se aplica)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Ataques Sybil (um adversário com vários ids)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Ataque da Maioria (51%)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Double Spending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Transações Spam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Blacklist temporário ou permanente</a:t>
            </a:r>
            <a:endParaRPr/>
          </a:p>
        </p:txBody>
      </p:sp>
      <p:sp>
        <p:nvSpPr>
          <p:cNvPr id="180" name="Google Shape;180;p2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Ataque Finney</a:t>
            </a:r>
            <a:br>
              <a:rPr lang="en"/>
            </a:br>
            <a:r>
              <a:rPr lang="en"/>
              <a:t>(transação elevada fraudulenta)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Sequencia inválida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Basta esperar propagação e checar peers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Conteúdo Ilegal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Quebra da criptografia (SHA-256)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DDOS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Falhas Humanas</a:t>
            </a:r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50" y="3229230"/>
            <a:ext cx="4062401" cy="15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Holo: </a:t>
            </a:r>
            <a:r>
              <a:rPr lang="en"/>
              <a:t>hospedagem de apps criptográficos</a:t>
            </a:r>
            <a:endParaRPr/>
          </a:p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311700" y="1225225"/>
            <a:ext cx="4520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Como um AirBnB que serve para alugar o poder computacional que você não está usando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Uma nuvem na casa das pessoas!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Você hospeda e recebe em </a:t>
            </a:r>
            <a:r>
              <a:rPr b="1" lang="en" sz="2400"/>
              <a:t>Holo Fuel</a:t>
            </a:r>
            <a:endParaRPr b="1" sz="2400"/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225225"/>
            <a:ext cx="3999898" cy="2772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Crédito Mútuo</a:t>
            </a:r>
            <a:endParaRPr/>
          </a:p>
        </p:txBody>
      </p:sp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311700" y="1225225"/>
            <a:ext cx="4260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Os agentes guardam </a:t>
            </a:r>
            <a:r>
              <a:rPr b="1" lang="en"/>
              <a:t>saldos</a:t>
            </a:r>
            <a:br>
              <a:rPr b="1"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Não existe token, nem consenso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Dá para ficar com saldo </a:t>
            </a:r>
            <a:r>
              <a:rPr b="1" lang="en"/>
              <a:t>negativo</a:t>
            </a:r>
            <a:r>
              <a:rPr lang="en"/>
              <a:t> (baseado no histórico de crédito)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Cada agente valida o histórico dos outros com quem negocia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 caso de fraude, o infrator fica excluído de negociar na rede</a:t>
            </a:r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050" y="1301425"/>
            <a:ext cx="3402250" cy="26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Google Shape;200;p28"/>
          <p:cNvCxnSpPr>
            <a:stCxn id="201" idx="0"/>
            <a:endCxn id="202" idx="2"/>
          </p:cNvCxnSpPr>
          <p:nvPr/>
        </p:nvCxnSpPr>
        <p:spPr>
          <a:xfrm flipH="1" rot="10800000">
            <a:off x="4219250" y="1739800"/>
            <a:ext cx="5700" cy="26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Ecossistema Holo</a:t>
            </a:r>
            <a:endParaRPr/>
          </a:p>
        </p:txBody>
      </p:sp>
      <p:sp>
        <p:nvSpPr>
          <p:cNvPr id="204" name="Google Shape;204;p28"/>
          <p:cNvSpPr/>
          <p:nvPr/>
        </p:nvSpPr>
        <p:spPr>
          <a:xfrm>
            <a:off x="3380275" y="3101250"/>
            <a:ext cx="1689300" cy="453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HOSPEDEIROS</a:t>
            </a:r>
            <a:endParaRPr/>
          </a:p>
        </p:txBody>
      </p:sp>
      <p:sp>
        <p:nvSpPr>
          <p:cNvPr id="202" name="Google Shape;202;p28"/>
          <p:cNvSpPr/>
          <p:nvPr/>
        </p:nvSpPr>
        <p:spPr>
          <a:xfrm>
            <a:off x="3380275" y="1286725"/>
            <a:ext cx="1689300" cy="453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PROVEDORES</a:t>
            </a:r>
            <a:endParaRPr/>
          </a:p>
        </p:txBody>
      </p:sp>
      <p:sp>
        <p:nvSpPr>
          <p:cNvPr id="205" name="Google Shape;205;p28"/>
          <p:cNvSpPr/>
          <p:nvPr/>
        </p:nvSpPr>
        <p:spPr>
          <a:xfrm>
            <a:off x="387900" y="2345250"/>
            <a:ext cx="1689300" cy="453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USUÁRIOS</a:t>
            </a:r>
            <a:endParaRPr/>
          </a:p>
        </p:txBody>
      </p:sp>
      <p:sp>
        <p:nvSpPr>
          <p:cNvPr id="206" name="Google Shape;206;p28"/>
          <p:cNvSpPr/>
          <p:nvPr/>
        </p:nvSpPr>
        <p:spPr>
          <a:xfrm>
            <a:off x="6635025" y="2334475"/>
            <a:ext cx="2202900" cy="453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DESENVOLVEDORES</a:t>
            </a: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1559300" y="4384300"/>
            <a:ext cx="5319900" cy="5319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8"/>
          <p:cNvSpPr/>
          <p:nvPr/>
        </p:nvSpPr>
        <p:spPr>
          <a:xfrm>
            <a:off x="456750" y="3780750"/>
            <a:ext cx="1399200" cy="13299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Lastro no</a:t>
            </a:r>
            <a:br>
              <a:rPr lang="en"/>
            </a:br>
            <a:r>
              <a:rPr lang="en"/>
              <a:t>ICO</a:t>
            </a:r>
            <a:endParaRPr/>
          </a:p>
        </p:txBody>
      </p:sp>
      <p:sp>
        <p:nvSpPr>
          <p:cNvPr id="208" name="Google Shape;208;p28"/>
          <p:cNvSpPr txBox="1"/>
          <p:nvPr/>
        </p:nvSpPr>
        <p:spPr>
          <a:xfrm>
            <a:off x="3479425" y="4791625"/>
            <a:ext cx="1273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HOLO</a:t>
            </a:r>
            <a:endParaRPr/>
          </a:p>
        </p:txBody>
      </p:sp>
      <p:cxnSp>
        <p:nvCxnSpPr>
          <p:cNvPr id="209" name="Google Shape;209;p28"/>
          <p:cNvCxnSpPr>
            <a:stCxn id="205" idx="0"/>
            <a:endCxn id="202" idx="1"/>
          </p:cNvCxnSpPr>
          <p:nvPr/>
        </p:nvCxnSpPr>
        <p:spPr>
          <a:xfrm flipH="1" rot="10800000">
            <a:off x="1232550" y="1513350"/>
            <a:ext cx="2147700" cy="83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8"/>
          <p:cNvCxnSpPr>
            <a:stCxn id="206" idx="0"/>
            <a:endCxn id="202" idx="3"/>
          </p:cNvCxnSpPr>
          <p:nvPr/>
        </p:nvCxnSpPr>
        <p:spPr>
          <a:xfrm rot="10800000">
            <a:off x="5069475" y="1513375"/>
            <a:ext cx="2667000" cy="8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8"/>
          <p:cNvCxnSpPr>
            <a:stCxn id="206" idx="2"/>
            <a:endCxn id="204" idx="3"/>
          </p:cNvCxnSpPr>
          <p:nvPr/>
        </p:nvCxnSpPr>
        <p:spPr>
          <a:xfrm flipH="1">
            <a:off x="5069475" y="2787475"/>
            <a:ext cx="2667000" cy="5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8"/>
          <p:cNvCxnSpPr>
            <a:stCxn id="204" idx="1"/>
            <a:endCxn id="205" idx="2"/>
          </p:cNvCxnSpPr>
          <p:nvPr/>
        </p:nvCxnSpPr>
        <p:spPr>
          <a:xfrm rot="10800000">
            <a:off x="1232575" y="2798250"/>
            <a:ext cx="2147700" cy="52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1855949" y="4288725"/>
            <a:ext cx="1421700" cy="2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4" name="Google Shape;214;p28"/>
          <p:cNvCxnSpPr/>
          <p:nvPr/>
        </p:nvCxnSpPr>
        <p:spPr>
          <a:xfrm rot="10800000">
            <a:off x="3795150" y="1802825"/>
            <a:ext cx="12600" cy="131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8"/>
          <p:cNvCxnSpPr/>
          <p:nvPr/>
        </p:nvCxnSpPr>
        <p:spPr>
          <a:xfrm>
            <a:off x="4614575" y="1802750"/>
            <a:ext cx="2520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28"/>
          <p:cNvSpPr/>
          <p:nvPr/>
        </p:nvSpPr>
        <p:spPr>
          <a:xfrm>
            <a:off x="6761075" y="3746125"/>
            <a:ext cx="1827900" cy="1042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Infraestrutura</a:t>
            </a:r>
            <a:br>
              <a:rPr lang="en"/>
            </a:br>
            <a:r>
              <a:rPr lang="en"/>
              <a:t>de hospedagem</a:t>
            </a:r>
            <a:endParaRPr/>
          </a:p>
        </p:txBody>
      </p:sp>
      <p:cxnSp>
        <p:nvCxnSpPr>
          <p:cNvPr id="217" name="Google Shape;217;p28"/>
          <p:cNvCxnSpPr>
            <a:endCxn id="216" idx="2"/>
          </p:cNvCxnSpPr>
          <p:nvPr/>
        </p:nvCxnSpPr>
        <p:spPr>
          <a:xfrm flipH="1" rot="10800000">
            <a:off x="5269475" y="4267225"/>
            <a:ext cx="1491600" cy="3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8"/>
          <p:cNvCxnSpPr>
            <a:stCxn id="204" idx="2"/>
            <a:endCxn id="201" idx="0"/>
          </p:cNvCxnSpPr>
          <p:nvPr/>
        </p:nvCxnSpPr>
        <p:spPr>
          <a:xfrm flipH="1">
            <a:off x="4219225" y="3554250"/>
            <a:ext cx="5700" cy="8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9" name="Google Shape;219;p28"/>
          <p:cNvSpPr/>
          <p:nvPr/>
        </p:nvSpPr>
        <p:spPr>
          <a:xfrm>
            <a:off x="5773825" y="1147225"/>
            <a:ext cx="1689300" cy="453000"/>
          </a:xfrm>
          <a:prstGeom prst="wedgeRectCallout">
            <a:avLst>
              <a:gd fmla="val -37673" name="adj1"/>
              <a:gd fmla="val 91926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Desenvolve apps</a:t>
            </a:r>
            <a:endParaRPr/>
          </a:p>
        </p:txBody>
      </p:sp>
      <p:sp>
        <p:nvSpPr>
          <p:cNvPr id="220" name="Google Shape;220;p28"/>
          <p:cNvSpPr/>
          <p:nvPr/>
        </p:nvSpPr>
        <p:spPr>
          <a:xfrm>
            <a:off x="844125" y="1384275"/>
            <a:ext cx="1689300" cy="453000"/>
          </a:xfrm>
          <a:prstGeom prst="wedgeRectCallout">
            <a:avLst>
              <a:gd fmla="val 20180" name="adj1"/>
              <a:gd fmla="val 95254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Solicita</a:t>
            </a:r>
            <a:r>
              <a:rPr lang="en"/>
              <a:t> apps</a:t>
            </a:r>
            <a:endParaRPr/>
          </a:p>
        </p:txBody>
      </p:sp>
      <p:sp>
        <p:nvSpPr>
          <p:cNvPr id="221" name="Google Shape;221;p28"/>
          <p:cNvSpPr/>
          <p:nvPr/>
        </p:nvSpPr>
        <p:spPr>
          <a:xfrm>
            <a:off x="4752625" y="2237888"/>
            <a:ext cx="1689300" cy="453000"/>
          </a:xfrm>
          <a:prstGeom prst="wedgeRectCallout">
            <a:avLst>
              <a:gd fmla="val -55220" name="adj1"/>
              <a:gd fmla="val -112663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Paga hospedagem</a:t>
            </a:r>
            <a:endParaRPr/>
          </a:p>
        </p:txBody>
      </p:sp>
      <p:sp>
        <p:nvSpPr>
          <p:cNvPr id="222" name="Google Shape;222;p28"/>
          <p:cNvSpPr/>
          <p:nvPr/>
        </p:nvSpPr>
        <p:spPr>
          <a:xfrm>
            <a:off x="2256575" y="2242775"/>
            <a:ext cx="1498500" cy="453000"/>
          </a:xfrm>
          <a:prstGeom prst="wedgeRectCallout">
            <a:avLst>
              <a:gd fmla="val 50713" name="adj1"/>
              <a:gd fmla="val 103331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Recebe</a:t>
            </a:r>
            <a:r>
              <a:rPr lang="en"/>
              <a:t> p/ hospedar</a:t>
            </a:r>
            <a:endParaRPr/>
          </a:p>
        </p:txBody>
      </p:sp>
      <p:sp>
        <p:nvSpPr>
          <p:cNvPr id="223" name="Google Shape;223;p28"/>
          <p:cNvSpPr/>
          <p:nvPr/>
        </p:nvSpPr>
        <p:spPr>
          <a:xfrm>
            <a:off x="1232550" y="3189075"/>
            <a:ext cx="1498500" cy="453000"/>
          </a:xfrm>
          <a:prstGeom prst="wedgeRectCallout">
            <a:avLst>
              <a:gd fmla="val 84798" name="adj1"/>
              <a:gd fmla="val -22081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Hospeda dados de usuários</a:t>
            </a:r>
            <a:endParaRPr/>
          </a:p>
        </p:txBody>
      </p:sp>
      <p:sp>
        <p:nvSpPr>
          <p:cNvPr id="224" name="Google Shape;224;p28"/>
          <p:cNvSpPr/>
          <p:nvPr/>
        </p:nvSpPr>
        <p:spPr>
          <a:xfrm>
            <a:off x="2288338" y="3786688"/>
            <a:ext cx="1498500" cy="453000"/>
          </a:xfrm>
          <a:prstGeom prst="wedgeRectCallout">
            <a:avLst>
              <a:gd fmla="val 79122" name="adj1"/>
              <a:gd fmla="val -23209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Compram e vendem </a:t>
            </a:r>
            <a:r>
              <a:rPr b="1" lang="en">
                <a:solidFill>
                  <a:srgbClr val="4A86E8"/>
                </a:solidFill>
              </a:rPr>
              <a:t>♓</a:t>
            </a:r>
            <a:endParaRPr b="1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Aplicações em Desenvolvimento</a:t>
            </a:r>
            <a:endParaRPr/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2520200" cy="52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1" name="Google Shape;23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80525"/>
            <a:ext cx="2520200" cy="79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848800"/>
            <a:ext cx="2529250" cy="52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3" name="Google Shape;23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500" y="3453500"/>
            <a:ext cx="1272125" cy="12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5950" y="1299625"/>
            <a:ext cx="6135649" cy="3455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31425" y="3453501"/>
            <a:ext cx="1272125" cy="127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9"/>
          <p:cNvSpPr txBox="1"/>
          <p:nvPr/>
        </p:nvSpPr>
        <p:spPr>
          <a:xfrm>
            <a:off x="4270575" y="1261850"/>
            <a:ext cx="3437100" cy="31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Modelos de economia regenerativa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Cronograma previsto</a:t>
            </a:r>
            <a:endParaRPr/>
          </a:p>
        </p:txBody>
      </p:sp>
      <p:grpSp>
        <p:nvGrpSpPr>
          <p:cNvPr id="242" name="Google Shape;242;p30"/>
          <p:cNvGrpSpPr/>
          <p:nvPr/>
        </p:nvGrpSpPr>
        <p:grpSpPr>
          <a:xfrm>
            <a:off x="475766" y="1828010"/>
            <a:ext cx="1996004" cy="2518475"/>
            <a:chOff x="1083025" y="1574025"/>
            <a:chExt cx="1834900" cy="2315200"/>
          </a:xfrm>
        </p:grpSpPr>
        <p:sp>
          <p:nvSpPr>
            <p:cNvPr id="243" name="Google Shape;243;p30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Q3/</a:t>
              </a: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2018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" name="Google Shape;244;p30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Versão Beta e Holoports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" name="Google Shape;245;p30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As Holoports devem ser enviadas em Outubro de 2018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6" name="Google Shape;246;p30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7" name="Google Shape;247;p30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" name="Google Shape;249;p30"/>
          <p:cNvGrpSpPr/>
          <p:nvPr/>
        </p:nvGrpSpPr>
        <p:grpSpPr>
          <a:xfrm>
            <a:off x="2334734" y="1828010"/>
            <a:ext cx="1996004" cy="2518475"/>
            <a:chOff x="1083025" y="1574025"/>
            <a:chExt cx="1834900" cy="2315200"/>
          </a:xfrm>
        </p:grpSpPr>
        <p:sp>
          <p:nvSpPr>
            <p:cNvPr id="250" name="Google Shape;250;p30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Q4/</a:t>
              </a: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2018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1" name="Google Shape;251;p30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Rede de Testes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" name="Google Shape;252;p30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Até o final de 2018 a rede de testes deve estar operante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53" name="Google Shape;253;p30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4" name="Google Shape;254;p30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" name="Google Shape;256;p30"/>
          <p:cNvGrpSpPr/>
          <p:nvPr/>
        </p:nvGrpSpPr>
        <p:grpSpPr>
          <a:xfrm>
            <a:off x="4196853" y="1827236"/>
            <a:ext cx="1996004" cy="2518475"/>
            <a:chOff x="1083025" y="1574025"/>
            <a:chExt cx="1834900" cy="2315200"/>
          </a:xfrm>
        </p:grpSpPr>
        <p:sp>
          <p:nvSpPr>
            <p:cNvPr id="257" name="Google Shape;257;p30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Q1/</a:t>
              </a: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2019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8" name="Google Shape;258;p30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Auditoria de Segurança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9" name="Google Shape;259;p30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Auditoria de segurança e novas camadas de proteção são adicionadas para deixar a rede mais resiliente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0" name="Google Shape;260;p30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1" name="Google Shape;261;p30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30"/>
          <p:cNvGrpSpPr/>
          <p:nvPr/>
        </p:nvGrpSpPr>
        <p:grpSpPr>
          <a:xfrm>
            <a:off x="6060515" y="1827224"/>
            <a:ext cx="1996004" cy="2518475"/>
            <a:chOff x="1083025" y="1574025"/>
            <a:chExt cx="1834900" cy="2315200"/>
          </a:xfrm>
        </p:grpSpPr>
        <p:sp>
          <p:nvSpPr>
            <p:cNvPr id="264" name="Google Shape;264;p30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Q2/</a:t>
              </a: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2019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5" name="Google Shape;265;p30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Rede em Produção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" name="Google Shape;266;p30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Espera-se que no segundo trimestre de 2019 a rede esteja madura para entrar em produção, já com vários apps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7" name="Google Shape;267;p30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8" name="Google Shape;268;p30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Gratidão! </a:t>
            </a:r>
            <a:r>
              <a:rPr b="1" lang="en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♓</a:t>
            </a:r>
            <a:endParaRPr/>
          </a:p>
        </p:txBody>
      </p:sp>
      <p:sp>
        <p:nvSpPr>
          <p:cNvPr id="275" name="Google Shape;275;p31"/>
          <p:cNvSpPr txBox="1"/>
          <p:nvPr/>
        </p:nvSpPr>
        <p:spPr>
          <a:xfrm>
            <a:off x="3809550" y="4037900"/>
            <a:ext cx="4758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Julio L R Monteiro &lt;juliolrmonteiro@gmail.com&gt;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75" y="0"/>
            <a:ext cx="9144000" cy="5032200"/>
          </a:xfrm>
          <a:prstGeom prst="rect">
            <a:avLst/>
          </a:prstGeom>
          <a:solidFill>
            <a:srgbClr val="FFFFFF">
              <a:alpha val="51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 Poder da Internet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147225"/>
            <a:ext cx="8520600" cy="2359800"/>
          </a:xfrm>
          <a:prstGeom prst="rect">
            <a:avLst/>
          </a:prstGeom>
          <a:noFill/>
          <a:effectLst>
            <a:outerShdw blurRad="100013" rotWithShape="0" algn="bl" dir="5400000" dist="19050">
              <a:srgbClr val="FFFFFF">
                <a:alpha val="7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"A Internet é feita de fluxos de informações. O poder está no compartilhamento dessas informações. Sem compartilhar, as pessoas inteligentes não conseguem fazer nada com elas, e ficamos fracos e anônimos."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- Vint Cerf, criador da Internet</a:t>
            </a:r>
            <a:endParaRPr b="1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Evolução da Internet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0" l="0" r="63348" t="0"/>
          <a:stretch/>
        </p:blipFill>
        <p:spPr>
          <a:xfrm>
            <a:off x="3545999" y="1809800"/>
            <a:ext cx="2052013" cy="31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0" l="32480" r="34600" t="0"/>
          <a:stretch/>
        </p:blipFill>
        <p:spPr>
          <a:xfrm>
            <a:off x="438550" y="1809775"/>
            <a:ext cx="1843025" cy="31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0" l="64666" r="2416" t="0"/>
          <a:stretch/>
        </p:blipFill>
        <p:spPr>
          <a:xfrm>
            <a:off x="6862425" y="1809801"/>
            <a:ext cx="1843025" cy="315431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441225" y="1411950"/>
            <a:ext cx="18429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PASSADO</a:t>
            </a:r>
            <a:endParaRPr b="1"/>
          </a:p>
        </p:txBody>
      </p:sp>
      <p:sp>
        <p:nvSpPr>
          <p:cNvPr id="81" name="Google Shape;81;p15"/>
          <p:cNvSpPr txBox="1"/>
          <p:nvPr/>
        </p:nvSpPr>
        <p:spPr>
          <a:xfrm>
            <a:off x="3650550" y="1411950"/>
            <a:ext cx="18429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PRESENTE</a:t>
            </a:r>
            <a:endParaRPr b="1"/>
          </a:p>
        </p:txBody>
      </p:sp>
      <p:sp>
        <p:nvSpPr>
          <p:cNvPr id="82" name="Google Shape;82;p15"/>
          <p:cNvSpPr txBox="1"/>
          <p:nvPr/>
        </p:nvSpPr>
        <p:spPr>
          <a:xfrm>
            <a:off x="6862425" y="1411950"/>
            <a:ext cx="18429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FUTURO?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Holochain?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724388" y="1208488"/>
            <a:ext cx="4419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Ferramentas e plataformas para uma nova economia open source 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4419600" cy="64903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400" y="2571750"/>
            <a:ext cx="1793601" cy="1195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5950" y="2845100"/>
            <a:ext cx="2336485" cy="6490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2" name="Google Shape;92;p16"/>
          <p:cNvCxnSpPr>
            <a:stCxn id="89" idx="2"/>
            <a:endCxn id="90" idx="0"/>
          </p:cNvCxnSpPr>
          <p:nvPr/>
        </p:nvCxnSpPr>
        <p:spPr>
          <a:xfrm>
            <a:off x="2362200" y="1948662"/>
            <a:ext cx="0" cy="6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6"/>
          <p:cNvCxnSpPr>
            <a:stCxn id="90" idx="3"/>
            <a:endCxn id="91" idx="1"/>
          </p:cNvCxnSpPr>
          <p:nvPr/>
        </p:nvCxnSpPr>
        <p:spPr>
          <a:xfrm>
            <a:off x="3259001" y="3169613"/>
            <a:ext cx="250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311688" y="3958113"/>
            <a:ext cx="4419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Framework para criar apps realmente distribuídos, para colaboração social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5329500" y="3767475"/>
            <a:ext cx="35028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Um canal de acesso fácil para qualquer pessoa poder acessar a internet distribuída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11700" y="1319725"/>
            <a:ext cx="85206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Objetivo?</a:t>
            </a:r>
            <a:r>
              <a:rPr lang="en"/>
              <a:t> permitir colaboração social mais eficiente em qualquer escala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Como?</a:t>
            </a:r>
            <a:r>
              <a:rPr lang="en"/>
              <a:t> Colocando o </a:t>
            </a:r>
            <a:r>
              <a:rPr b="1" lang="en"/>
              <a:t>Ser Humano</a:t>
            </a:r>
            <a:r>
              <a:rPr lang="en"/>
              <a:t> no centro (e não as aplicações)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INOVAÇÕES</a:t>
            </a:r>
            <a:endParaRPr b="1">
              <a:solidFill>
                <a:srgbClr val="4A86E8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Autonomia</a:t>
            </a:r>
            <a:r>
              <a:rPr lang="en"/>
              <a:t>: baseado em agentes, que control</a:t>
            </a:r>
            <a:r>
              <a:rPr lang="en"/>
              <a:t>am</a:t>
            </a:r>
            <a:r>
              <a:rPr lang="en"/>
              <a:t> seus </a:t>
            </a:r>
            <a:r>
              <a:rPr lang="en"/>
              <a:t>próprios </a:t>
            </a:r>
            <a:r>
              <a:rPr lang="en"/>
              <a:t>dados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Distribuído</a:t>
            </a:r>
            <a:r>
              <a:rPr lang="en"/>
              <a:t>: não existe nós centrais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Sustentável</a:t>
            </a:r>
            <a:r>
              <a:rPr lang="en"/>
              <a:t>: não existe mineração, nem tokens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Armazenamento holográfico</a:t>
            </a:r>
            <a:r>
              <a:rPr lang="en"/>
              <a:t>: usa rede IPFS, semelhante ao BitTorrent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Antifrágil</a:t>
            </a:r>
            <a:r>
              <a:rPr lang="en"/>
              <a:t>: quanto mais usuários, mais resiliente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273"/>
            <a:ext cx="8839200" cy="93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50" y="142875"/>
            <a:ext cx="8839200" cy="963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                                     Holochain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36625"/>
            <a:ext cx="2046387" cy="18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100" y="1228702"/>
            <a:ext cx="1077575" cy="20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159300" y="3297150"/>
            <a:ext cx="4845600" cy="14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Perspectiva única (Consenso)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Grande desperdício (99% dos dados descartados)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Validação em uníssono (latência alta)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Confiança absoluta na rede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Focado em </a:t>
            </a:r>
            <a:r>
              <a:rPr b="1" lang="en"/>
              <a:t>dados</a:t>
            </a:r>
            <a:endParaRPr b="1"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4650300" y="3297150"/>
            <a:ext cx="4419600" cy="14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Perspectiva holográfica (múltiplas visões)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Sem desperdício (100% dados preservados)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Validação distribuída (eficiente, em paralelo)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Confiança atribuída individualmente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Focado em </a:t>
            </a:r>
            <a:r>
              <a:rPr b="1" lang="en"/>
              <a:t>agentes</a:t>
            </a:r>
            <a:endParaRPr b="1"/>
          </a:p>
        </p:txBody>
      </p:sp>
      <p:grpSp>
        <p:nvGrpSpPr>
          <p:cNvPr id="112" name="Google Shape;112;p18"/>
          <p:cNvGrpSpPr/>
          <p:nvPr/>
        </p:nvGrpSpPr>
        <p:grpSpPr>
          <a:xfrm>
            <a:off x="5358825" y="1336612"/>
            <a:ext cx="2697750" cy="1852600"/>
            <a:chOff x="6372775" y="1336613"/>
            <a:chExt cx="2697750" cy="1852600"/>
          </a:xfrm>
        </p:grpSpPr>
        <p:pic>
          <p:nvPicPr>
            <p:cNvPr id="113" name="Google Shape;113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62100" y="1336612"/>
              <a:ext cx="2170189" cy="185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453775" y="1453200"/>
              <a:ext cx="317900" cy="29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52625" y="2072875"/>
              <a:ext cx="317900" cy="29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447825" y="2730100"/>
              <a:ext cx="317900" cy="29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6372775" y="2101450"/>
              <a:ext cx="317900" cy="29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6662100" y="2730100"/>
              <a:ext cx="317900" cy="29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6662100" y="1462725"/>
              <a:ext cx="317900" cy="298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 de um App Holochain (hApp)</a:t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5361925" y="1344613"/>
            <a:ext cx="1148700" cy="1383300"/>
          </a:xfrm>
          <a:prstGeom prst="can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SOURCE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CHAIN</a:t>
            </a:r>
            <a:endParaRPr b="1"/>
          </a:p>
        </p:txBody>
      </p:sp>
      <p:grpSp>
        <p:nvGrpSpPr>
          <p:cNvPr id="126" name="Google Shape;126;p19"/>
          <p:cNvGrpSpPr/>
          <p:nvPr/>
        </p:nvGrpSpPr>
        <p:grpSpPr>
          <a:xfrm>
            <a:off x="2545050" y="1288650"/>
            <a:ext cx="1495250" cy="1495250"/>
            <a:chOff x="868750" y="1361100"/>
            <a:chExt cx="1495250" cy="1495250"/>
          </a:xfrm>
        </p:grpSpPr>
        <p:pic>
          <p:nvPicPr>
            <p:cNvPr id="127" name="Google Shape;127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68750" y="1361100"/>
              <a:ext cx="1495250" cy="1495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19"/>
            <p:cNvSpPr txBox="1"/>
            <p:nvPr/>
          </p:nvSpPr>
          <p:spPr>
            <a:xfrm>
              <a:off x="1303775" y="1733575"/>
              <a:ext cx="845400" cy="5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DNA</a:t>
              </a:r>
              <a:endParaRPr b="1"/>
            </a:p>
          </p:txBody>
        </p:sp>
      </p:grpSp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9326" y="3784956"/>
            <a:ext cx="4661140" cy="46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5486805" y="4526299"/>
            <a:ext cx="6264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DHT</a:t>
            </a:r>
            <a:endParaRPr b="1"/>
          </a:p>
        </p:txBody>
      </p:sp>
      <p:cxnSp>
        <p:nvCxnSpPr>
          <p:cNvPr id="131" name="Google Shape;131;p19"/>
          <p:cNvCxnSpPr>
            <a:stCxn id="127" idx="3"/>
            <a:endCxn id="125" idx="2"/>
          </p:cNvCxnSpPr>
          <p:nvPr/>
        </p:nvCxnSpPr>
        <p:spPr>
          <a:xfrm>
            <a:off x="4040300" y="2036275"/>
            <a:ext cx="13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19"/>
          <p:cNvCxnSpPr>
            <a:stCxn id="125" idx="3"/>
          </p:cNvCxnSpPr>
          <p:nvPr/>
        </p:nvCxnSpPr>
        <p:spPr>
          <a:xfrm>
            <a:off x="5936275" y="2727913"/>
            <a:ext cx="9600" cy="112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19"/>
          <p:cNvSpPr/>
          <p:nvPr/>
        </p:nvSpPr>
        <p:spPr>
          <a:xfrm>
            <a:off x="6681100" y="1552438"/>
            <a:ext cx="1604700" cy="974400"/>
          </a:xfrm>
          <a:prstGeom prst="cloudCallout">
            <a:avLst>
              <a:gd fmla="val -57018" name="adj1"/>
              <a:gd fmla="val -28262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Dados do</a:t>
            </a:r>
            <a:br>
              <a:rPr lang="en"/>
            </a:br>
            <a:r>
              <a:rPr lang="en"/>
              <a:t>Agente</a:t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940350" y="1957650"/>
            <a:ext cx="1604700" cy="974400"/>
          </a:xfrm>
          <a:prstGeom prst="cloudCallout">
            <a:avLst>
              <a:gd fmla="val 65503" name="adj1"/>
              <a:gd fmla="val 1523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 de</a:t>
            </a:r>
            <a:br>
              <a:rPr lang="en"/>
            </a:br>
            <a:r>
              <a:rPr lang="en"/>
              <a:t>Validação</a:t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6376300" y="3160650"/>
            <a:ext cx="2058600" cy="974400"/>
          </a:xfrm>
          <a:prstGeom prst="cloudCallout">
            <a:avLst>
              <a:gd fmla="val -49392" name="adj1"/>
              <a:gd fmla="val 50503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Comunicação</a:t>
            </a:r>
            <a:br>
              <a:rPr lang="en"/>
            </a:br>
            <a:r>
              <a:rPr lang="en"/>
              <a:t>Peer-to-peer</a:t>
            </a:r>
            <a:endParaRPr/>
          </a:p>
        </p:txBody>
      </p:sp>
      <p:cxnSp>
        <p:nvCxnSpPr>
          <p:cNvPr id="136" name="Google Shape;136;p19"/>
          <p:cNvCxnSpPr>
            <a:endCxn id="127" idx="2"/>
          </p:cNvCxnSpPr>
          <p:nvPr/>
        </p:nvCxnSpPr>
        <p:spPr>
          <a:xfrm rot="10800000">
            <a:off x="3292675" y="2783900"/>
            <a:ext cx="618600" cy="172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Smartcontracts: contratos inteligentes?</a:t>
            </a:r>
            <a:endParaRPr/>
          </a:p>
        </p:txBody>
      </p:sp>
      <p:sp>
        <p:nvSpPr>
          <p:cNvPr id="142" name="Google Shape;142;p20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São contratos que rodam automaticamente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Sem intermediários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Não podem ser impedidos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PORÉM</a:t>
            </a:r>
            <a:r>
              <a:rPr lang="en" sz="1800"/>
              <a:t>: sempre haverá o fator humano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Holochain: contratos assistidos por computador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Leva em conta o Ser Humano</a:t>
            </a:r>
            <a:endParaRPr sz="1800"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228"/>
            <a:ext cx="4260301" cy="265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Recuperação de senha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Blockchain tradicional, se você perder sua senha, você </a:t>
            </a:r>
            <a:r>
              <a:rPr b="1" lang="en" sz="1800"/>
              <a:t>PERDE TUDO</a:t>
            </a:r>
            <a:r>
              <a:rPr lang="en" sz="1800"/>
              <a:t>!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Holochain, você pode fazer um pedido de </a:t>
            </a:r>
            <a:r>
              <a:rPr b="1" lang="en" sz="1800"/>
              <a:t>revogação peer-to-peer</a:t>
            </a:r>
            <a:endParaRPr b="1" sz="1800"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223425"/>
            <a:ext cx="4527601" cy="2551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